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85" r:id="rId3"/>
    <p:sldId id="283" r:id="rId4"/>
    <p:sldId id="270" r:id="rId5"/>
    <p:sldId id="284" r:id="rId6"/>
    <p:sldId id="268" r:id="rId7"/>
    <p:sldId id="288" r:id="rId8"/>
    <p:sldId id="259" r:id="rId9"/>
    <p:sldId id="263" r:id="rId10"/>
    <p:sldId id="291" r:id="rId11"/>
    <p:sldId id="286" r:id="rId12"/>
    <p:sldId id="292" r:id="rId13"/>
    <p:sldId id="265" r:id="rId14"/>
    <p:sldId id="257" r:id="rId15"/>
    <p:sldId id="293" r:id="rId16"/>
    <p:sldId id="267" r:id="rId17"/>
    <p:sldId id="269" r:id="rId18"/>
    <p:sldId id="294" r:id="rId19"/>
    <p:sldId id="296" r:id="rId20"/>
    <p:sldId id="295" r:id="rId21"/>
    <p:sldId id="260" r:id="rId22"/>
    <p:sldId id="264" r:id="rId23"/>
    <p:sldId id="262" r:id="rId24"/>
    <p:sldId id="287" r:id="rId25"/>
    <p:sldId id="266" r:id="rId26"/>
    <p:sldId id="274" r:id="rId27"/>
    <p:sldId id="289" r:id="rId28"/>
    <p:sldId id="278" r:id="rId29"/>
  </p:sldIdLst>
  <p:sldSz cx="9144000" cy="5143500" type="screen16x9"/>
  <p:notesSz cx="6858000" cy="9144000"/>
  <p:embeddedFontLst>
    <p:embeddedFont>
      <p:font typeface="Barlow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CE75EF-6907-435E-A1C0-9E384FB9F41D}">
  <a:tblStyle styleId="{5ECE75EF-6907-435E-A1C0-9E384FB9F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0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727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745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200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383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234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444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127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426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759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811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639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829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241225" y="1310875"/>
            <a:ext cx="6509100" cy="25218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icon space">
  <p:cSld name="BLANK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2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2"/>
          <p:cNvSpPr/>
          <p:nvPr/>
        </p:nvSpPr>
        <p:spPr>
          <a:xfrm>
            <a:off x="867750" y="393425"/>
            <a:ext cx="8067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ackground image">
  <p:cSld name="BLANK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241225" y="1770000"/>
            <a:ext cx="6509100" cy="16035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645075" y="393425"/>
            <a:ext cx="8067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731575" y="393525"/>
            <a:ext cx="4713000" cy="4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Char char="▪"/>
              <a:defRPr sz="3600" b="1"/>
            </a:lvl1pPr>
            <a:lvl2pPr marL="914400" lvl="1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 b="1"/>
            </a:lvl2pPr>
            <a:lvl3pPr marL="1371600" lvl="2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 b="1"/>
            </a:lvl3pPr>
            <a:lvl4pPr marL="1828800" lvl="3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 b="1"/>
            </a:lvl4pPr>
            <a:lvl5pPr marL="2286000" lvl="4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b="1"/>
            </a:lvl5pPr>
            <a:lvl6pPr marL="2743200" lvl="5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b="1"/>
            </a:lvl6pPr>
            <a:lvl7pPr marL="3200400" lvl="6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b="1"/>
            </a:lvl7pPr>
            <a:lvl8pPr marL="3657600" lvl="7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b="1"/>
            </a:lvl8pPr>
            <a:lvl9pPr marL="4114800" lvl="8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b="1"/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2654717" y="337850"/>
            <a:ext cx="78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</a:rPr>
              <a:t>“</a:t>
            </a:r>
            <a:endParaRPr sz="7200" b="1">
              <a:solidFill>
                <a:srgbClr val="FFFFFF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▪"/>
              <a:defRPr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 slide">
  <p:cSld name="TITLE_AND_BODY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4178396" y="393525"/>
            <a:ext cx="45720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865550" y="1349150"/>
            <a:ext cx="37764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1576275" y="1367175"/>
            <a:ext cx="34824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5268071" y="1367175"/>
            <a:ext cx="34824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0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0"/>
          <p:cNvSpPr/>
          <p:nvPr/>
        </p:nvSpPr>
        <p:spPr>
          <a:xfrm>
            <a:off x="877500" y="4356125"/>
            <a:ext cx="74793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1182200" y="4356200"/>
            <a:ext cx="717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0"/>
          <p:cNvSpPr/>
          <p:nvPr/>
        </p:nvSpPr>
        <p:spPr>
          <a:xfrm>
            <a:off x="7963200" y="4356125"/>
            <a:ext cx="393600" cy="3936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"/>
              <a:buNone/>
              <a:defRPr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▪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●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2225842" y="1310850"/>
            <a:ext cx="6557211" cy="25218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ONE-WEEK HANDS-ON INTRODUCTION TO PYTHON AND MACHINE LEARNING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i="1" dirty="0">
                <a:solidFill>
                  <a:schemeClr val="bg1"/>
                </a:solidFill>
              </a:rPr>
              <a:t>(Python &amp; ML Basics)</a:t>
            </a:r>
            <a:endParaRPr sz="2400" i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A190EA-E0AE-46B5-A71F-85A3D8FB7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621" y="4276367"/>
            <a:ext cx="1287379" cy="747676"/>
          </a:xfrm>
          <a:prstGeom prst="rect">
            <a:avLst/>
          </a:prstGeom>
        </p:spPr>
      </p:pic>
      <p:sp>
        <p:nvSpPr>
          <p:cNvPr id="9" name="Google Shape;91;p14">
            <a:extLst>
              <a:ext uri="{FF2B5EF4-FFF2-40B4-BE49-F238E27FC236}">
                <a16:creationId xmlns:a16="http://schemas.microsoft.com/office/drawing/2014/main" id="{EF9BC3BA-4E4F-4782-9A03-BEB3A86B4674}"/>
              </a:ext>
            </a:extLst>
          </p:cNvPr>
          <p:cNvSpPr txBox="1">
            <a:spLocks/>
          </p:cNvSpPr>
          <p:nvPr/>
        </p:nvSpPr>
        <p:spPr>
          <a:xfrm>
            <a:off x="1" y="-24063"/>
            <a:ext cx="2117557" cy="4451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AI+ </a:t>
            </a:r>
            <a:r>
              <a:rPr lang="en-US" sz="2000" dirty="0">
                <a:solidFill>
                  <a:schemeClr val="bg1"/>
                </a:solidFill>
              </a:rPr>
              <a:t>INVASION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Google Shape;91;p14">
            <a:extLst>
              <a:ext uri="{FF2B5EF4-FFF2-40B4-BE49-F238E27FC236}">
                <a16:creationId xmlns:a16="http://schemas.microsoft.com/office/drawing/2014/main" id="{159FC5E8-2E41-491E-8136-BF30EA60432E}"/>
              </a:ext>
            </a:extLst>
          </p:cNvPr>
          <p:cNvSpPr txBox="1">
            <a:spLocks/>
          </p:cNvSpPr>
          <p:nvPr/>
        </p:nvSpPr>
        <p:spPr>
          <a:xfrm>
            <a:off x="0" y="421105"/>
            <a:ext cx="2117558" cy="4451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AKURE</a:t>
            </a:r>
          </a:p>
        </p:txBody>
      </p:sp>
      <p:sp>
        <p:nvSpPr>
          <p:cNvPr id="11" name="Google Shape;91;p14">
            <a:extLst>
              <a:ext uri="{FF2B5EF4-FFF2-40B4-BE49-F238E27FC236}">
                <a16:creationId xmlns:a16="http://schemas.microsoft.com/office/drawing/2014/main" id="{32F76297-E179-45ED-A85F-AA9EC0F1BE9A}"/>
              </a:ext>
            </a:extLst>
          </p:cNvPr>
          <p:cNvSpPr txBox="1">
            <a:spLocks/>
          </p:cNvSpPr>
          <p:nvPr/>
        </p:nvSpPr>
        <p:spPr>
          <a:xfrm>
            <a:off x="4475747" y="3832650"/>
            <a:ext cx="2298032" cy="5829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1600" i="1" dirty="0">
                <a:solidFill>
                  <a:schemeClr val="bg1"/>
                </a:solidFill>
              </a:rPr>
              <a:t>BY </a:t>
            </a: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GRACE </a:t>
            </a:r>
            <a:r>
              <a:rPr lang="en-US" sz="1600" i="1" dirty="0" err="1">
                <a:solidFill>
                  <a:schemeClr val="bg1"/>
                </a:solidFill>
              </a:rPr>
              <a:t>UFEOSHI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6FBB21-D7AF-4846-A365-5289F1A0CB74}"/>
              </a:ext>
            </a:extLst>
          </p:cNvPr>
          <p:cNvSpPr/>
          <p:nvPr/>
        </p:nvSpPr>
        <p:spPr>
          <a:xfrm>
            <a:off x="4408634" y="4870154"/>
            <a:ext cx="2191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March 25th – 29th,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0" name="Google Shape;162;p21">
            <a:extLst>
              <a:ext uri="{FF2B5EF4-FFF2-40B4-BE49-F238E27FC236}">
                <a16:creationId xmlns:a16="http://schemas.microsoft.com/office/drawing/2014/main" id="{73BE3658-5846-4026-97ED-E4D85B6C41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2934" y="393475"/>
            <a:ext cx="7997466" cy="8067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/>
              <a:t>See the Differences (AI, ML, DL)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355E9-7FC9-4A30-AA47-3EA6A3BC4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433084"/>
            <a:ext cx="5675454" cy="34953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B1EF40-7D8B-4387-9E5D-3E0C1F1319D3}"/>
              </a:ext>
            </a:extLst>
          </p:cNvPr>
          <p:cNvSpPr txBox="1"/>
          <p:nvPr/>
        </p:nvSpPr>
        <p:spPr>
          <a:xfrm>
            <a:off x="1310637" y="4892310"/>
            <a:ext cx="21664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Photo Credit: Research Gate</a:t>
            </a:r>
          </a:p>
        </p:txBody>
      </p:sp>
    </p:spTree>
    <p:extLst>
      <p:ext uri="{BB962C8B-B14F-4D97-AF65-F5344CB8AC3E}">
        <p14:creationId xmlns:p14="http://schemas.microsoft.com/office/powerpoint/2010/main" val="3878844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0" name="Google Shape;162;p21">
            <a:extLst>
              <a:ext uri="{FF2B5EF4-FFF2-40B4-BE49-F238E27FC236}">
                <a16:creationId xmlns:a16="http://schemas.microsoft.com/office/drawing/2014/main" id="{73BE3658-5846-4026-97ED-E4D85B6C41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2934" y="394358"/>
            <a:ext cx="7997466" cy="8067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/>
              <a:t>But why do we need ML or AI since programming exists?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82EE9-2006-4E83-B4B6-41F832E76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336" y="1233582"/>
            <a:ext cx="4399618" cy="312264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29F166-FAC8-4877-8B7E-8FCBB012DE1D}"/>
              </a:ext>
            </a:extLst>
          </p:cNvPr>
          <p:cNvSpPr/>
          <p:nvPr/>
        </p:nvSpPr>
        <p:spPr>
          <a:xfrm>
            <a:off x="6166884" y="1903231"/>
            <a:ext cx="2828259" cy="19563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1" dirty="0">
                <a:solidFill>
                  <a:srgbClr val="434343"/>
                </a:solidFill>
                <a:latin typeface="Barlow"/>
                <a:cs typeface="Arial"/>
              </a:rPr>
              <a:t>Machine learning is getting computers to program themselves. If programming is automation, then machine learning is automating the process of automation.</a:t>
            </a:r>
          </a:p>
          <a:p>
            <a:r>
              <a:rPr lang="en-US" i="1" dirty="0">
                <a:solidFill>
                  <a:srgbClr val="434343"/>
                </a:solidFill>
                <a:latin typeface="Barlow"/>
                <a:cs typeface="Arial"/>
              </a:rPr>
              <a:t>	--- </a:t>
            </a:r>
            <a:r>
              <a:rPr lang="en-US" sz="900" i="1" dirty="0">
                <a:solidFill>
                  <a:srgbClr val="434343"/>
                </a:solidFill>
                <a:latin typeface="Barlow"/>
                <a:cs typeface="Arial"/>
              </a:rPr>
              <a:t>Jason Brownlee  (Machine 	            Learning Mastery)</a:t>
            </a:r>
          </a:p>
        </p:txBody>
      </p:sp>
    </p:spTree>
    <p:extLst>
      <p:ext uri="{BB962C8B-B14F-4D97-AF65-F5344CB8AC3E}">
        <p14:creationId xmlns:p14="http://schemas.microsoft.com/office/powerpoint/2010/main" val="837860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0" name="Google Shape;162;p21">
            <a:extLst>
              <a:ext uri="{FF2B5EF4-FFF2-40B4-BE49-F238E27FC236}">
                <a16:creationId xmlns:a16="http://schemas.microsoft.com/office/drawing/2014/main" id="{73BE3658-5846-4026-97ED-E4D85B6C41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2934" y="393475"/>
            <a:ext cx="7997466" cy="8067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/>
              <a:t>But why do we need ML or AI?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47A296-7A62-499C-870F-33127124CF82}"/>
              </a:ext>
            </a:extLst>
          </p:cNvPr>
          <p:cNvSpPr/>
          <p:nvPr/>
        </p:nvSpPr>
        <p:spPr>
          <a:xfrm>
            <a:off x="1532600" y="4014287"/>
            <a:ext cx="69200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434343"/>
                </a:solidFill>
                <a:latin typeface="Barlow"/>
                <a:sym typeface="Barlow"/>
              </a:rPr>
              <a:t>Machine Learning and Artificial Intelligence (AI) are based on automated and self-training algorithm to learn from prior data in order to find the pattern, which exists within, and then help machines to make decisions in situations they have never seen.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70B89C-74A4-4EBD-A977-32336A0EB9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17" r="74"/>
          <a:stretch/>
        </p:blipFill>
        <p:spPr>
          <a:xfrm>
            <a:off x="1862209" y="1129213"/>
            <a:ext cx="5571033" cy="291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90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4165600" y="393475"/>
            <a:ext cx="4584799" cy="8067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ML’s</a:t>
            </a:r>
            <a:r>
              <a:rPr lang="en-US" dirty="0"/>
              <a:t> Expansion to Various Domains</a:t>
            </a:r>
            <a:endParaRPr dirty="0"/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6B9D8-C531-45F9-B300-44DD6B4B9A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50" t="18216" r="23900" b="7654"/>
          <a:stretch/>
        </p:blipFill>
        <p:spPr>
          <a:xfrm>
            <a:off x="4573510" y="1200175"/>
            <a:ext cx="4176889" cy="38128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4294967295"/>
          </p:nvPr>
        </p:nvSpPr>
        <p:spPr>
          <a:xfrm>
            <a:off x="2019069" y="4260403"/>
            <a:ext cx="6848475" cy="7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1100"/>
              <a:buNone/>
            </a:pPr>
            <a:r>
              <a:rPr lang="en-US" sz="1600" dirty="0"/>
              <a:t>When Google Mail detects your spam mail automatically, it is as a result of applying machine learning techniques.</a:t>
            </a:r>
            <a:endParaRPr sz="1600" dirty="0"/>
          </a:p>
        </p:txBody>
      </p:sp>
      <p:sp>
        <p:nvSpPr>
          <p:cNvPr id="11" name="Google Shape;162;p21">
            <a:extLst>
              <a:ext uri="{FF2B5EF4-FFF2-40B4-BE49-F238E27FC236}">
                <a16:creationId xmlns:a16="http://schemas.microsoft.com/office/drawing/2014/main" id="{129F311F-4E33-4AF3-9294-DEE424C34CDE}"/>
              </a:ext>
            </a:extLst>
          </p:cNvPr>
          <p:cNvSpPr txBox="1">
            <a:spLocks/>
          </p:cNvSpPr>
          <p:nvPr/>
        </p:nvSpPr>
        <p:spPr>
          <a:xfrm>
            <a:off x="939782" y="321720"/>
            <a:ext cx="7997466" cy="5607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rgbClr val="FFFFFF"/>
                </a:solidFill>
                <a:latin typeface="Barlow"/>
                <a:sym typeface="Barlow"/>
              </a:rPr>
              <a:t>Machine Learning Use </a:t>
            </a:r>
            <a:r>
              <a:rPr lang="en-US" sz="2400" b="1" dirty="0">
                <a:solidFill>
                  <a:schemeClr val="bg1"/>
                </a:solidFill>
                <a:latin typeface="Barlow"/>
                <a:sym typeface="Barlow"/>
              </a:rPr>
              <a:t>Case- </a:t>
            </a:r>
            <a:r>
              <a:rPr lang="en-US" sz="2400" b="1" dirty="0">
                <a:solidFill>
                  <a:srgbClr val="FFFFFF"/>
                </a:solidFill>
                <a:latin typeface="Barlow"/>
              </a:rPr>
              <a:t>Spam Detection</a:t>
            </a:r>
            <a:r>
              <a:rPr lang="en-US" sz="2400" b="1" dirty="0">
                <a:solidFill>
                  <a:srgbClr val="FFFFFF"/>
                </a:solidFill>
                <a:latin typeface="Barlow"/>
                <a:sym typeface="Barlow"/>
              </a:rPr>
              <a:t> </a:t>
            </a:r>
            <a:endParaRPr lang="en-US" sz="2400" b="1" dirty="0">
              <a:solidFill>
                <a:srgbClr val="FFFFFF"/>
              </a:solidFill>
              <a:latin typeface="Barl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AA020-3564-4A67-8E68-DEC4BF1B5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916" y="1176415"/>
            <a:ext cx="6520815" cy="292461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4294967295"/>
          </p:nvPr>
        </p:nvSpPr>
        <p:spPr>
          <a:xfrm>
            <a:off x="1370070" y="4449220"/>
            <a:ext cx="6677246" cy="672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1100"/>
              <a:buNone/>
            </a:pPr>
            <a:r>
              <a:rPr lang="en-US" sz="1400" dirty="0"/>
              <a:t>Identifying 'unusual' activities on a credit card is often a machine-learning problem involving anomaly detection. </a:t>
            </a: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A24EA-7104-4A8D-BBCA-8A2D3D2521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0312" r="-575"/>
          <a:stretch/>
        </p:blipFill>
        <p:spPr>
          <a:xfrm>
            <a:off x="1391336" y="1015441"/>
            <a:ext cx="7136890" cy="3511091"/>
          </a:xfrm>
          <a:prstGeom prst="rect">
            <a:avLst/>
          </a:prstGeom>
        </p:spPr>
      </p:pic>
      <p:sp>
        <p:nvSpPr>
          <p:cNvPr id="12" name="Google Shape;162;p21">
            <a:extLst>
              <a:ext uri="{FF2B5EF4-FFF2-40B4-BE49-F238E27FC236}">
                <a16:creationId xmlns:a16="http://schemas.microsoft.com/office/drawing/2014/main" id="{7DCACFC4-24CE-4D69-AD02-AE313BDB4E5E}"/>
              </a:ext>
            </a:extLst>
          </p:cNvPr>
          <p:cNvSpPr txBox="1">
            <a:spLocks/>
          </p:cNvSpPr>
          <p:nvPr/>
        </p:nvSpPr>
        <p:spPr>
          <a:xfrm>
            <a:off x="939782" y="321720"/>
            <a:ext cx="7997466" cy="5607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rgbClr val="FFFFFF"/>
                </a:solidFill>
                <a:latin typeface="Barlow"/>
                <a:sym typeface="Barlow"/>
              </a:rPr>
              <a:t>Machine Learning Use </a:t>
            </a:r>
            <a:r>
              <a:rPr lang="en-US" sz="2400" b="1" dirty="0">
                <a:solidFill>
                  <a:schemeClr val="bg1"/>
                </a:solidFill>
                <a:latin typeface="Barlow"/>
                <a:sym typeface="Barlow"/>
              </a:rPr>
              <a:t>Case- </a:t>
            </a:r>
            <a:r>
              <a:rPr lang="en-US" sz="2400" b="1" dirty="0">
                <a:solidFill>
                  <a:srgbClr val="FFFFFF"/>
                </a:solidFill>
                <a:latin typeface="Barlow"/>
              </a:rPr>
              <a:t>Credit Card Fraud</a:t>
            </a:r>
          </a:p>
        </p:txBody>
      </p:sp>
    </p:spTree>
    <p:extLst>
      <p:ext uri="{BB962C8B-B14F-4D97-AF65-F5344CB8AC3E}">
        <p14:creationId xmlns:p14="http://schemas.microsoft.com/office/powerpoint/2010/main" val="4062661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1" name="Google Shape;162;p21">
            <a:extLst>
              <a:ext uri="{FF2B5EF4-FFF2-40B4-BE49-F238E27FC236}">
                <a16:creationId xmlns:a16="http://schemas.microsoft.com/office/drawing/2014/main" id="{D19301E5-D31F-415F-86D5-C96A19B5BEA2}"/>
              </a:ext>
            </a:extLst>
          </p:cNvPr>
          <p:cNvSpPr txBox="1">
            <a:spLocks/>
          </p:cNvSpPr>
          <p:nvPr/>
        </p:nvSpPr>
        <p:spPr>
          <a:xfrm>
            <a:off x="939782" y="321720"/>
            <a:ext cx="7997466" cy="5607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rgbClr val="FFFFFF"/>
                </a:solidFill>
                <a:latin typeface="Barlow"/>
                <a:sym typeface="Barlow"/>
              </a:rPr>
              <a:t>Product Recommendation</a:t>
            </a:r>
            <a:endParaRPr lang="en-US" sz="2400" b="1" dirty="0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9C917A-B647-4E07-A1D1-FA64E5413F79}"/>
              </a:ext>
            </a:extLst>
          </p:cNvPr>
          <p:cNvSpPr/>
          <p:nvPr/>
        </p:nvSpPr>
        <p:spPr>
          <a:xfrm>
            <a:off x="1541720" y="4425832"/>
            <a:ext cx="6953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rgbClr val="434343"/>
                </a:solidFill>
                <a:latin typeface="Barlow"/>
                <a:sym typeface="Barlow"/>
              </a:rPr>
              <a:t>Whether Netflix was suggesting you watch House of Cards or Amazon was insisting you finally buy those Bose headphones, it's not magic, but machine learning at work!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1D714-7614-4050-9076-E33383F4C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415" y="1368293"/>
            <a:ext cx="3728866" cy="2140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AD19B7-F7E4-4C8B-9948-50ED2B5B2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334" y="1448694"/>
            <a:ext cx="3728866" cy="202243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C11C7B-9D4C-4593-B28C-73DFC019214B}"/>
              </a:ext>
            </a:extLst>
          </p:cNvPr>
          <p:cNvCxnSpPr/>
          <p:nvPr/>
        </p:nvCxnSpPr>
        <p:spPr>
          <a:xfrm>
            <a:off x="5075281" y="1158949"/>
            <a:ext cx="0" cy="31972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3" name="Google Shape;162;p21">
            <a:extLst>
              <a:ext uri="{FF2B5EF4-FFF2-40B4-BE49-F238E27FC236}">
                <a16:creationId xmlns:a16="http://schemas.microsoft.com/office/drawing/2014/main" id="{AA0BE1C2-3776-4E70-9668-62F8B1EF0FF7}"/>
              </a:ext>
            </a:extLst>
          </p:cNvPr>
          <p:cNvSpPr txBox="1">
            <a:spLocks/>
          </p:cNvSpPr>
          <p:nvPr/>
        </p:nvSpPr>
        <p:spPr>
          <a:xfrm>
            <a:off x="939782" y="321720"/>
            <a:ext cx="7997466" cy="5607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rgbClr val="FFFFFF"/>
                </a:solidFill>
                <a:latin typeface="Barlow"/>
                <a:sym typeface="Barlow"/>
              </a:rPr>
              <a:t>Medical Diagnosis</a:t>
            </a:r>
            <a:endParaRPr lang="en-US" sz="2400" b="1" dirty="0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4BE601-378C-4927-B737-FB6B1EC0039A}"/>
              </a:ext>
            </a:extLst>
          </p:cNvPr>
          <p:cNvSpPr/>
          <p:nvPr/>
        </p:nvSpPr>
        <p:spPr>
          <a:xfrm>
            <a:off x="1552354" y="4382070"/>
            <a:ext cx="7006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rgbClr val="434343"/>
                </a:solidFill>
                <a:latin typeface="Barlow"/>
              </a:rPr>
              <a:t>Using a database of symptoms and treatments of patients, a popular machine learning problem is to predict if a patient has a particular illness.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99DE6-8BBC-4A46-934E-80F90550A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056" y="1006999"/>
            <a:ext cx="5992563" cy="31123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1" name="Google Shape;162;p21">
            <a:extLst>
              <a:ext uri="{FF2B5EF4-FFF2-40B4-BE49-F238E27FC236}">
                <a16:creationId xmlns:a16="http://schemas.microsoft.com/office/drawing/2014/main" id="{D19301E5-D31F-415F-86D5-C96A19B5BEA2}"/>
              </a:ext>
            </a:extLst>
          </p:cNvPr>
          <p:cNvSpPr txBox="1">
            <a:spLocks/>
          </p:cNvSpPr>
          <p:nvPr/>
        </p:nvSpPr>
        <p:spPr>
          <a:xfrm>
            <a:off x="939782" y="321720"/>
            <a:ext cx="7997466" cy="5607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rgbClr val="FFFFFF"/>
                </a:solidFill>
                <a:latin typeface="Barlow"/>
                <a:sym typeface="Barlow"/>
              </a:rPr>
              <a:t>Face Detection</a:t>
            </a:r>
            <a:endParaRPr lang="en-US" sz="2400" b="1" dirty="0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AD57C0-5FAD-497A-BF15-940419F5B605}"/>
              </a:ext>
            </a:extLst>
          </p:cNvPr>
          <p:cNvSpPr/>
          <p:nvPr/>
        </p:nvSpPr>
        <p:spPr>
          <a:xfrm>
            <a:off x="1477926" y="4488215"/>
            <a:ext cx="70919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rgbClr val="434343"/>
                </a:solidFill>
                <a:latin typeface="Barlow"/>
              </a:rPr>
              <a:t>When Facebook automatically recognizes faces of your friends in a photo, a machine learning process is what's running in the background.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57B42-385E-4B2A-B3FB-8B4AEF4A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558" y="1307805"/>
            <a:ext cx="2722242" cy="15244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7534FC-5AD4-4FB3-8BF9-2C10E304139D}"/>
              </a:ext>
            </a:extLst>
          </p:cNvPr>
          <p:cNvSpPr/>
          <p:nvPr/>
        </p:nvSpPr>
        <p:spPr>
          <a:xfrm>
            <a:off x="1573311" y="3088815"/>
            <a:ext cx="21374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434343"/>
                </a:solidFill>
                <a:latin typeface="Barlow"/>
              </a:rPr>
              <a:t>BEFORE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8CDE0-86BD-464F-A35D-902C0E3DD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094" y="958259"/>
            <a:ext cx="4680106" cy="26208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E60848-0808-4ADF-B8A2-9032B99F2700}"/>
              </a:ext>
            </a:extLst>
          </p:cNvPr>
          <p:cNvSpPr/>
          <p:nvPr/>
        </p:nvSpPr>
        <p:spPr>
          <a:xfrm>
            <a:off x="5538421" y="3769995"/>
            <a:ext cx="21374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434343"/>
                </a:solidFill>
                <a:latin typeface="Barlow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4034584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3" name="Google Shape;162;p21">
            <a:extLst>
              <a:ext uri="{FF2B5EF4-FFF2-40B4-BE49-F238E27FC236}">
                <a16:creationId xmlns:a16="http://schemas.microsoft.com/office/drawing/2014/main" id="{AA0BE1C2-3776-4E70-9668-62F8B1EF0FF7}"/>
              </a:ext>
            </a:extLst>
          </p:cNvPr>
          <p:cNvSpPr txBox="1">
            <a:spLocks/>
          </p:cNvSpPr>
          <p:nvPr/>
        </p:nvSpPr>
        <p:spPr>
          <a:xfrm>
            <a:off x="939782" y="321720"/>
            <a:ext cx="7997466" cy="5607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rgbClr val="FFFFFF"/>
                </a:solidFill>
                <a:latin typeface="Barlow"/>
                <a:sym typeface="Barlow"/>
              </a:rPr>
              <a:t>Customer Segmentation</a:t>
            </a:r>
            <a:endParaRPr lang="en-US" sz="2400" b="1" dirty="0">
              <a:solidFill>
                <a:srgbClr val="FFFFFF"/>
              </a:solidFill>
              <a:latin typeface="Barlow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0BBF37-6F52-42AC-860F-B896E7FA3BD0}"/>
              </a:ext>
            </a:extLst>
          </p:cNvPr>
          <p:cNvSpPr/>
          <p:nvPr/>
        </p:nvSpPr>
        <p:spPr>
          <a:xfrm>
            <a:off x="1605516" y="4587816"/>
            <a:ext cx="68898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rgbClr val="434343"/>
                </a:solidFill>
                <a:latin typeface="Barlow"/>
              </a:rPr>
              <a:t>Using the data for usage during a trial period of a product, identifying the users who will go onto subscribe for the paid version is a learning problem.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61279-546F-4183-A49A-5CAB7CAA4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593" y="882502"/>
            <a:ext cx="6257843" cy="35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8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682543-660D-4D0A-9FC4-7220372FA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79586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07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1" name="Google Shape;162;p21">
            <a:extLst>
              <a:ext uri="{FF2B5EF4-FFF2-40B4-BE49-F238E27FC236}">
                <a16:creationId xmlns:a16="http://schemas.microsoft.com/office/drawing/2014/main" id="{D19301E5-D31F-415F-86D5-C96A19B5BEA2}"/>
              </a:ext>
            </a:extLst>
          </p:cNvPr>
          <p:cNvSpPr txBox="1">
            <a:spLocks/>
          </p:cNvSpPr>
          <p:nvPr/>
        </p:nvSpPr>
        <p:spPr>
          <a:xfrm>
            <a:off x="939782" y="321720"/>
            <a:ext cx="7997466" cy="5607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rgbClr val="FFFFFF"/>
                </a:solidFill>
                <a:latin typeface="Barlow"/>
                <a:sym typeface="Barlow"/>
              </a:rPr>
              <a:t>Data Analytics Pipeline</a:t>
            </a:r>
            <a:endParaRPr lang="en-US" sz="2400" b="1" dirty="0">
              <a:solidFill>
                <a:srgbClr val="FFFFFF"/>
              </a:solidFill>
              <a:latin typeface="Barlow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958C97-D71F-4103-9011-A6BDF6E9AD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13"/>
          <a:stretch/>
        </p:blipFill>
        <p:spPr>
          <a:xfrm>
            <a:off x="1266388" y="999453"/>
            <a:ext cx="7877611" cy="330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5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F8E6-CF99-4DDC-8858-6B3C17F0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4782613" y="1703719"/>
            <a:ext cx="3776400" cy="2148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AutoNum type="arabicPeriod"/>
            </a:pPr>
            <a:r>
              <a:rPr lang="en-US" sz="2400" dirty="0"/>
              <a:t>Supervised Learning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AutoNum type="arabicPeriod"/>
            </a:pPr>
            <a:r>
              <a:rPr lang="en-US" sz="2400" dirty="0"/>
              <a:t>Unsupervised Learning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AutoNum type="arabicPeriod"/>
            </a:pPr>
            <a:r>
              <a:rPr lang="en-US" sz="2400" dirty="0"/>
              <a:t>Reinforcement Learning</a:t>
            </a:r>
            <a:endParaRPr sz="24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" name="Google Shape;185;p23">
            <a:extLst>
              <a:ext uri="{FF2B5EF4-FFF2-40B4-BE49-F238E27FC236}">
                <a16:creationId xmlns:a16="http://schemas.microsoft.com/office/drawing/2014/main" id="{68C49626-3D2E-43A3-ABE4-2EB55CD0C8C7}"/>
              </a:ext>
            </a:extLst>
          </p:cNvPr>
          <p:cNvSpPr txBox="1">
            <a:spLocks/>
          </p:cNvSpPr>
          <p:nvPr/>
        </p:nvSpPr>
        <p:spPr>
          <a:xfrm>
            <a:off x="4165601" y="393475"/>
            <a:ext cx="4584799" cy="806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"/>
              <a:buNone/>
              <a:defRPr sz="20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"/>
              <a:buNone/>
              <a:defRPr sz="20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"/>
              <a:buNone/>
              <a:defRPr sz="20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"/>
              <a:buNone/>
              <a:defRPr sz="20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"/>
              <a:buNone/>
              <a:defRPr sz="20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"/>
              <a:buNone/>
              <a:defRPr sz="20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"/>
              <a:buNone/>
              <a:defRPr sz="20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"/>
              <a:buNone/>
              <a:defRPr sz="20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"/>
              <a:buNone/>
              <a:defRPr sz="20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lvl="0">
              <a:spcBef>
                <a:spcPts val="600"/>
              </a:spcBef>
            </a:pPr>
            <a:r>
              <a:rPr lang="en-US" dirty="0"/>
              <a:t>Type of Machine Learning Algorithms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373552-9FB9-4D5D-BEA2-004F016055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43" r="90"/>
          <a:stretch/>
        </p:blipFill>
        <p:spPr>
          <a:xfrm>
            <a:off x="1343826" y="148585"/>
            <a:ext cx="7172853" cy="46012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34070-1285-4349-9D5F-289313F93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286" y="0"/>
            <a:ext cx="719370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C65185-D9A5-45DD-9791-64C728028A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39"/>
          <a:stretch/>
        </p:blipFill>
        <p:spPr>
          <a:xfrm>
            <a:off x="1308446" y="1392861"/>
            <a:ext cx="7835554" cy="3416814"/>
          </a:xfrm>
          <a:prstGeom prst="rect">
            <a:avLst/>
          </a:prstGeom>
        </p:spPr>
      </p:pic>
      <p:sp>
        <p:nvSpPr>
          <p:cNvPr id="10" name="Google Shape;162;p21">
            <a:extLst>
              <a:ext uri="{FF2B5EF4-FFF2-40B4-BE49-F238E27FC236}">
                <a16:creationId xmlns:a16="http://schemas.microsoft.com/office/drawing/2014/main" id="{F3A6D1C3-1450-42D4-AF6C-2529B17AC676}"/>
              </a:ext>
            </a:extLst>
          </p:cNvPr>
          <p:cNvSpPr txBox="1">
            <a:spLocks/>
          </p:cNvSpPr>
          <p:nvPr/>
        </p:nvSpPr>
        <p:spPr>
          <a:xfrm>
            <a:off x="939782" y="321720"/>
            <a:ext cx="7997466" cy="5607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rgbClr val="FFFFFF"/>
                </a:solidFill>
                <a:latin typeface="Barlow"/>
                <a:sym typeface="Barlow"/>
              </a:rPr>
              <a:t>Types of Data Analytics</a:t>
            </a:r>
            <a:endParaRPr lang="en-US" sz="2400" b="1" dirty="0">
              <a:solidFill>
                <a:srgbClr val="FFFFF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686569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96" name="Google Shape;196;p24"/>
          <p:cNvSpPr/>
          <p:nvPr/>
        </p:nvSpPr>
        <p:spPr>
          <a:xfrm>
            <a:off x="6393300" y="1393200"/>
            <a:ext cx="2357100" cy="23571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End of Introduction to Machine Learning</a:t>
            </a:r>
            <a:endParaRPr sz="2000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17" name="Google Shape;317;p32"/>
          <p:cNvSpPr txBox="1">
            <a:spLocks noGrp="1"/>
          </p:cNvSpPr>
          <p:nvPr>
            <p:ph type="body" idx="4294967295"/>
          </p:nvPr>
        </p:nvSpPr>
        <p:spPr>
          <a:xfrm>
            <a:off x="1651111" y="602807"/>
            <a:ext cx="7173912" cy="3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Jupyter notebook Installations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769D4D-B0B1-4530-B487-C9AAA932D82C}"/>
              </a:ext>
            </a:extLst>
          </p:cNvPr>
          <p:cNvSpPr/>
          <p:nvPr/>
        </p:nvSpPr>
        <p:spPr>
          <a:xfrm>
            <a:off x="1467293" y="1509823"/>
            <a:ext cx="71739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34343"/>
                </a:solidFill>
                <a:latin typeface="Barlow"/>
              </a:rPr>
              <a:t>To install </a:t>
            </a:r>
            <a:r>
              <a:rPr lang="en-US" dirty="0" err="1">
                <a:solidFill>
                  <a:srgbClr val="434343"/>
                </a:solidFill>
                <a:latin typeface="Barlow"/>
              </a:rPr>
              <a:t>Jupyter</a:t>
            </a:r>
            <a:r>
              <a:rPr lang="en-US" dirty="0">
                <a:solidFill>
                  <a:srgbClr val="434343"/>
                </a:solidFill>
                <a:latin typeface="Barlow"/>
              </a:rPr>
              <a:t> Notebook, download Anaconda, the one which matches your OS requirements (Win/Mac/Linux). </a:t>
            </a:r>
          </a:p>
          <a:p>
            <a:endParaRPr lang="en-US" dirty="0">
              <a:solidFill>
                <a:srgbClr val="434343"/>
              </a:solidFill>
              <a:latin typeface="Barlow"/>
            </a:endParaRPr>
          </a:p>
          <a:p>
            <a:r>
              <a:rPr lang="en-US" dirty="0" err="1">
                <a:solidFill>
                  <a:srgbClr val="434343"/>
                </a:solidFill>
                <a:latin typeface="Barlow"/>
              </a:rPr>
              <a:t>Jupyter</a:t>
            </a:r>
            <a:r>
              <a:rPr lang="en-US" dirty="0">
                <a:solidFill>
                  <a:srgbClr val="434343"/>
                </a:solidFill>
                <a:latin typeface="Barlow"/>
              </a:rPr>
              <a:t> notebooks a have lot of advantages which are the following: </a:t>
            </a:r>
          </a:p>
          <a:p>
            <a:endParaRPr lang="en-US" dirty="0">
              <a:solidFill>
                <a:srgbClr val="434343"/>
              </a:solidFill>
              <a:latin typeface="Barlow"/>
            </a:endParaRPr>
          </a:p>
          <a:p>
            <a:r>
              <a:rPr lang="en-US" dirty="0">
                <a:solidFill>
                  <a:srgbClr val="434343"/>
                </a:solidFill>
                <a:latin typeface="Barlow"/>
              </a:rPr>
              <a:t>1) High-Performance Distribution: Easily install 1,000+ data science packages. </a:t>
            </a:r>
          </a:p>
          <a:p>
            <a:r>
              <a:rPr lang="en-US" dirty="0">
                <a:solidFill>
                  <a:srgbClr val="434343"/>
                </a:solidFill>
                <a:latin typeface="Barlow"/>
              </a:rPr>
              <a:t>2) Package Management: Manage packages, dependencies and environments with </a:t>
            </a:r>
            <a:r>
              <a:rPr lang="en-US" dirty="0" err="1">
                <a:solidFill>
                  <a:srgbClr val="434343"/>
                </a:solidFill>
                <a:latin typeface="Barlow"/>
              </a:rPr>
              <a:t>Conda</a:t>
            </a:r>
            <a:r>
              <a:rPr lang="en-US" dirty="0">
                <a:solidFill>
                  <a:srgbClr val="434343"/>
                </a:solidFill>
                <a:latin typeface="Barlow"/>
              </a:rPr>
              <a:t>. </a:t>
            </a:r>
          </a:p>
          <a:p>
            <a:r>
              <a:rPr lang="en-US" dirty="0">
                <a:solidFill>
                  <a:srgbClr val="434343"/>
                </a:solidFill>
                <a:latin typeface="Barlow"/>
              </a:rPr>
              <a:t>3) Portal to Data Science: Uncover insights in your data and create interactive visualizations. </a:t>
            </a:r>
          </a:p>
          <a:p>
            <a:r>
              <a:rPr lang="en-US" dirty="0">
                <a:solidFill>
                  <a:srgbClr val="434343"/>
                </a:solidFill>
                <a:latin typeface="Barlow"/>
              </a:rPr>
              <a:t>4) Interactive: Coding and Visualization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ctrTitle" idx="4294967295"/>
          </p:nvPr>
        </p:nvSpPr>
        <p:spPr>
          <a:xfrm>
            <a:off x="2095500" y="1658938"/>
            <a:ext cx="7048500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Let’s head to the labs for hands-on practice of Python basics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400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66" name="Google Shape;366;p36"/>
          <p:cNvSpPr txBox="1">
            <a:spLocks noGrp="1"/>
          </p:cNvSpPr>
          <p:nvPr>
            <p:ph type="subTitle" idx="4294967295"/>
          </p:nvPr>
        </p:nvSpPr>
        <p:spPr>
          <a:xfrm>
            <a:off x="1515670" y="2787994"/>
            <a:ext cx="7192200" cy="625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Any questions?</a:t>
            </a:r>
            <a:endParaRPr b="1" dirty="0"/>
          </a:p>
        </p:txBody>
      </p:sp>
      <p:sp>
        <p:nvSpPr>
          <p:cNvPr id="5" name="Google Shape;366;p36">
            <a:extLst>
              <a:ext uri="{FF2B5EF4-FFF2-40B4-BE49-F238E27FC236}">
                <a16:creationId xmlns:a16="http://schemas.microsoft.com/office/drawing/2014/main" id="{40AE8B79-27CC-437D-8FE4-7C3304BF6DD0}"/>
              </a:ext>
            </a:extLst>
          </p:cNvPr>
          <p:cNvSpPr txBox="1">
            <a:spLocks/>
          </p:cNvSpPr>
          <p:nvPr/>
        </p:nvSpPr>
        <p:spPr>
          <a:xfrm>
            <a:off x="1558200" y="1729649"/>
            <a:ext cx="7192200" cy="62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THANK YOU!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8FC9FD-27CC-430E-B075-A9A798EB5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821" y="393675"/>
            <a:ext cx="1287379" cy="7476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ctrTitle" idx="4294967295"/>
          </p:nvPr>
        </p:nvSpPr>
        <p:spPr>
          <a:xfrm>
            <a:off x="3389921" y="0"/>
            <a:ext cx="2954434" cy="728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B000"/>
                </a:solidFill>
              </a:rPr>
              <a:t>Meet Me</a:t>
            </a:r>
            <a:endParaRPr sz="3600" dirty="0">
              <a:solidFill>
                <a:srgbClr val="FFB000"/>
              </a:solidFill>
            </a:endParaRPr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4294967295"/>
          </p:nvPr>
        </p:nvSpPr>
        <p:spPr>
          <a:xfrm>
            <a:off x="1343377" y="3674773"/>
            <a:ext cx="7327999" cy="1382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/>
              <a:t>I am </a:t>
            </a:r>
            <a:r>
              <a:rPr lang="en-US" sz="1800" b="1" dirty="0"/>
              <a:t>Grace </a:t>
            </a:r>
            <a:r>
              <a:rPr lang="en-US" sz="1800" b="1" dirty="0" err="1"/>
              <a:t>IbukunOluwa</a:t>
            </a:r>
            <a:r>
              <a:rPr lang="en-US" sz="1800" b="1" dirty="0"/>
              <a:t> </a:t>
            </a:r>
            <a:r>
              <a:rPr lang="en-US" sz="1800" b="1" dirty="0" err="1"/>
              <a:t>Ufeoshi</a:t>
            </a:r>
            <a:endParaRPr sz="1800" b="1" dirty="0"/>
          </a:p>
          <a:p>
            <a:pPr marL="0" lvl="0" indent="0" algn="ctr">
              <a:buClr>
                <a:schemeClr val="dk1"/>
              </a:buClr>
              <a:buSzPts val="1100"/>
              <a:buNone/>
            </a:pPr>
            <a:r>
              <a:rPr lang="en" sz="1400" dirty="0"/>
              <a:t>I am an Artificial </a:t>
            </a:r>
            <a:r>
              <a:rPr lang="en-US" sz="1400" dirty="0"/>
              <a:t>Intelligence </a:t>
            </a:r>
            <a:r>
              <a:rPr lang="en" sz="1400" dirty="0"/>
              <a:t>Enthusiast and </a:t>
            </a:r>
            <a:r>
              <a:rPr lang="en-US" sz="1400" dirty="0"/>
              <a:t>I</a:t>
            </a:r>
            <a:r>
              <a:rPr lang="en" sz="1400" dirty="0"/>
              <a:t> love impar</a:t>
            </a:r>
            <a:r>
              <a:rPr lang="en-US" sz="1400" dirty="0"/>
              <a:t>ting</a:t>
            </a:r>
            <a:r>
              <a:rPr lang="en" sz="1400" dirty="0"/>
              <a:t> kno</a:t>
            </a:r>
            <a:r>
              <a:rPr lang="en-US" sz="1400" dirty="0"/>
              <a:t>wledge!</a:t>
            </a:r>
            <a:endParaRPr sz="14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You can find me at :</a:t>
            </a:r>
            <a:endParaRPr sz="1400" b="1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B8088-8673-45B7-BEE2-7894860A1B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92" t="16749" r="14925" b="10493"/>
          <a:stretch/>
        </p:blipFill>
        <p:spPr>
          <a:xfrm rot="16200000">
            <a:off x="3285989" y="954151"/>
            <a:ext cx="2946400" cy="2494845"/>
          </a:xfrm>
          <a:prstGeom prst="ellipse">
            <a:avLst/>
          </a:prstGeom>
          <a:ln w="63500" cap="rnd">
            <a:solidFill>
              <a:schemeClr val="accent1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92A52-970F-4098-A794-9C6E68F2E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140" y="4698417"/>
            <a:ext cx="447200" cy="44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2EB591-6D21-433A-B2EB-2E7B43300F06}"/>
              </a:ext>
            </a:extLst>
          </p:cNvPr>
          <p:cNvSpPr txBox="1"/>
          <p:nvPr/>
        </p:nvSpPr>
        <p:spPr>
          <a:xfrm>
            <a:off x="1600185" y="4785214"/>
            <a:ext cx="2233674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linkedin.com/in/</a:t>
            </a:r>
            <a:r>
              <a:rPr lang="en-US" sz="1100" dirty="0" err="1"/>
              <a:t>ibukunfadahunsi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DF03C-B815-49D2-98FA-ECD8CB57A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105" y="4766292"/>
            <a:ext cx="495395" cy="311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8B1BE4-728D-4193-B63D-ABE7FB1B6D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5000" y="4747028"/>
            <a:ext cx="495395" cy="3236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85F0FC-45E0-42A7-8B96-9F02FC69D7B8}"/>
              </a:ext>
            </a:extLst>
          </p:cNvPr>
          <p:cNvSpPr txBox="1"/>
          <p:nvPr/>
        </p:nvSpPr>
        <p:spPr>
          <a:xfrm>
            <a:off x="4315789" y="4791282"/>
            <a:ext cx="2110805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ibukunfadahunsi@gmail.com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07DFE8-AE37-41A7-A439-2E700A26C1DF}"/>
              </a:ext>
            </a:extLst>
          </p:cNvPr>
          <p:cNvSpPr txBox="1"/>
          <p:nvPr/>
        </p:nvSpPr>
        <p:spPr>
          <a:xfrm>
            <a:off x="6753957" y="4804836"/>
            <a:ext cx="1286308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@</a:t>
            </a:r>
            <a:r>
              <a:rPr lang="en-US" sz="1100" dirty="0" err="1"/>
              <a:t>Gracefulibk</a:t>
            </a:r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7030F-ABDF-48D7-B881-F3503EFA0FB3}"/>
              </a:ext>
            </a:extLst>
          </p:cNvPr>
          <p:cNvSpPr txBox="1"/>
          <p:nvPr/>
        </p:nvSpPr>
        <p:spPr>
          <a:xfrm>
            <a:off x="8059376" y="4813859"/>
            <a:ext cx="1071544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@</a:t>
            </a:r>
            <a:r>
              <a:rPr lang="en-US" sz="1100" dirty="0" err="1"/>
              <a:t>gracefulibk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C065E6-0C22-4C60-ADEA-85043FF9FC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834208" y="4806839"/>
            <a:ext cx="261610" cy="2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0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" name="Google Shape;91;p14">
            <a:extLst>
              <a:ext uri="{FF2B5EF4-FFF2-40B4-BE49-F238E27FC236}">
                <a16:creationId xmlns:a16="http://schemas.microsoft.com/office/drawing/2014/main" id="{B34639BA-8433-4153-BF46-C15F0FB378F2}"/>
              </a:ext>
            </a:extLst>
          </p:cNvPr>
          <p:cNvSpPr txBox="1">
            <a:spLocks/>
          </p:cNvSpPr>
          <p:nvPr/>
        </p:nvSpPr>
        <p:spPr>
          <a:xfrm>
            <a:off x="1658724" y="228599"/>
            <a:ext cx="5362965" cy="5829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ABOUT DATA SCIENCE NIGERIA (</a:t>
            </a:r>
            <a:r>
              <a:rPr lang="en-US" sz="2400" dirty="0" err="1">
                <a:solidFill>
                  <a:schemeClr val="bg1"/>
                </a:solidFill>
              </a:rPr>
              <a:t>DSN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42EF57-3437-4E63-89B9-ACEFEEB7D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821" y="146231"/>
            <a:ext cx="1287379" cy="747676"/>
          </a:xfrm>
          <a:prstGeom prst="rect">
            <a:avLst/>
          </a:prstGeom>
        </p:spPr>
      </p:pic>
      <p:sp>
        <p:nvSpPr>
          <p:cNvPr id="10" name="Google Shape;110;p16">
            <a:extLst>
              <a:ext uri="{FF2B5EF4-FFF2-40B4-BE49-F238E27FC236}">
                <a16:creationId xmlns:a16="http://schemas.microsoft.com/office/drawing/2014/main" id="{2C9583F4-4BFE-4400-B5E2-0B0B83BE23DE}"/>
              </a:ext>
            </a:extLst>
          </p:cNvPr>
          <p:cNvSpPr txBox="1">
            <a:spLocks/>
          </p:cNvSpPr>
          <p:nvPr/>
        </p:nvSpPr>
        <p:spPr>
          <a:xfrm>
            <a:off x="1658724" y="893907"/>
            <a:ext cx="4632159" cy="291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63500" indent="0" algn="just">
              <a:buFont typeface="Barlow"/>
              <a:buNone/>
            </a:pPr>
            <a:r>
              <a:rPr lang="en-US" sz="1800"/>
              <a:t>Data Science Nigeria is a non-profit driven by a vision to build a </a:t>
            </a:r>
            <a:r>
              <a:rPr lang="en-US" sz="1800" b="1"/>
              <a:t>world-class Artificial Intelligence knowledge, research and innovation ecosystem </a:t>
            </a:r>
            <a:r>
              <a:rPr lang="en-US" sz="1800"/>
              <a:t>that delivers high impact research, business use applications, locally-relevant AI-first start-ups, increase employability and drive for social good use cases. </a:t>
            </a:r>
            <a:endParaRPr lang="en-US" sz="2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F40B9C-977D-4675-AC2A-2448E1D6D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075" y="1082498"/>
            <a:ext cx="2143125" cy="2143125"/>
          </a:xfrm>
          <a:prstGeom prst="rect">
            <a:avLst/>
          </a:prstGeom>
        </p:spPr>
      </p:pic>
      <p:sp>
        <p:nvSpPr>
          <p:cNvPr id="12" name="Google Shape;110;p16">
            <a:extLst>
              <a:ext uri="{FF2B5EF4-FFF2-40B4-BE49-F238E27FC236}">
                <a16:creationId xmlns:a16="http://schemas.microsoft.com/office/drawing/2014/main" id="{ED862541-1AB2-4AAD-AA28-E6BD0FE64757}"/>
              </a:ext>
            </a:extLst>
          </p:cNvPr>
          <p:cNvSpPr txBox="1">
            <a:spLocks/>
          </p:cNvSpPr>
          <p:nvPr/>
        </p:nvSpPr>
        <p:spPr>
          <a:xfrm>
            <a:off x="6764822" y="3356803"/>
            <a:ext cx="2255962" cy="86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63500" indent="0" algn="ctr">
              <a:buNone/>
            </a:pPr>
            <a:r>
              <a:rPr lang="en-US" sz="1600" b="1" dirty="0"/>
              <a:t>DR </a:t>
            </a:r>
            <a:r>
              <a:rPr lang="en-US" sz="1600" b="1" dirty="0" err="1"/>
              <a:t>BAYO</a:t>
            </a:r>
            <a:r>
              <a:rPr lang="en-US" sz="1600" b="1" dirty="0"/>
              <a:t> </a:t>
            </a:r>
            <a:r>
              <a:rPr lang="en-US" sz="1600" b="1" dirty="0" err="1"/>
              <a:t>ADEKANMBI</a:t>
            </a:r>
            <a:endParaRPr lang="en-US" sz="1600" b="1" dirty="0"/>
          </a:p>
          <a:p>
            <a:pPr marL="63500" indent="0" algn="ctr">
              <a:buNone/>
            </a:pPr>
            <a:r>
              <a:rPr lang="en-US" sz="1200" i="1" dirty="0"/>
              <a:t>FOUNDER, </a:t>
            </a:r>
            <a:r>
              <a:rPr lang="en-US" sz="1200" i="1" dirty="0" err="1"/>
              <a:t>DSN</a:t>
            </a:r>
            <a:r>
              <a:rPr lang="en-US" sz="1200" i="1" dirty="0"/>
              <a:t> and CTO MTN NIGERIA</a:t>
            </a:r>
          </a:p>
          <a:p>
            <a:pPr marL="63500" indent="0" algn="just">
              <a:buFont typeface="Barlow"/>
              <a:buNone/>
            </a:pPr>
            <a:endParaRPr lang="en-US" sz="18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4294967295"/>
          </p:nvPr>
        </p:nvSpPr>
        <p:spPr>
          <a:xfrm>
            <a:off x="1478845" y="880269"/>
            <a:ext cx="7586133" cy="3382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prstClr val="black"/>
                </a:solidFill>
                <a:latin typeface="Barlow" panose="020B0604020202020204" charset="0"/>
                <a:ea typeface="+mn-ea"/>
                <a:cs typeface="+mn-cs"/>
              </a:rPr>
              <a:t>300,000+ direct download of our </a:t>
            </a:r>
            <a:r>
              <a:rPr lang="en-US" sz="1400" b="1" kern="1200" dirty="0">
                <a:solidFill>
                  <a:prstClr val="black"/>
                </a:solidFill>
                <a:latin typeface="Barlow" panose="020B0604020202020204" charset="0"/>
                <a:ea typeface="+mn-ea"/>
                <a:cs typeface="+mn-cs"/>
              </a:rPr>
              <a:t>Artificial Intelligence for Starter free </a:t>
            </a:r>
            <a:r>
              <a:rPr lang="en-US" sz="1400" b="1" kern="1200" dirty="0" err="1">
                <a:solidFill>
                  <a:prstClr val="black"/>
                </a:solidFill>
                <a:latin typeface="Barlow" panose="020B0604020202020204" charset="0"/>
                <a:ea typeface="+mn-ea"/>
                <a:cs typeface="+mn-cs"/>
              </a:rPr>
              <a:t>ebook</a:t>
            </a:r>
            <a:r>
              <a:rPr lang="en-US" sz="1400" b="1" kern="1200" dirty="0">
                <a:solidFill>
                  <a:prstClr val="black"/>
                </a:solidFill>
                <a:latin typeface="Barlow" panose="020B0604020202020204" charset="0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prstClr val="black"/>
                </a:solidFill>
                <a:latin typeface="Barlow" panose="020B0604020202020204" charset="0"/>
                <a:ea typeface="+mn-ea"/>
                <a:cs typeface="+mn-cs"/>
              </a:rPr>
              <a:t>with contribution from recognized leaders like Prof </a:t>
            </a:r>
            <a:r>
              <a:rPr lang="en-US" sz="1400" kern="1200" dirty="0" err="1">
                <a:solidFill>
                  <a:prstClr val="black"/>
                </a:solidFill>
                <a:latin typeface="Barlow" panose="020B0604020202020204" charset="0"/>
                <a:ea typeface="+mn-ea"/>
                <a:cs typeface="+mn-cs"/>
              </a:rPr>
              <a:t>Yoshua</a:t>
            </a:r>
            <a:r>
              <a:rPr lang="en-US" sz="1400" kern="1200" dirty="0">
                <a:solidFill>
                  <a:prstClr val="black"/>
                </a:solidFill>
                <a:latin typeface="Barlow" panose="020B0604020202020204" charset="0"/>
                <a:ea typeface="+mn-ea"/>
                <a:cs typeface="+mn-cs"/>
              </a:rPr>
              <a:t> </a:t>
            </a:r>
            <a:r>
              <a:rPr lang="en-US" sz="1400" kern="1200" dirty="0" err="1">
                <a:solidFill>
                  <a:prstClr val="black"/>
                </a:solidFill>
                <a:latin typeface="Barlow" panose="020B0604020202020204" charset="0"/>
                <a:ea typeface="+mn-ea"/>
                <a:cs typeface="+mn-cs"/>
              </a:rPr>
              <a:t>Bengio</a:t>
            </a:r>
            <a:r>
              <a:rPr lang="en-US" sz="1400" kern="1200" dirty="0">
                <a:solidFill>
                  <a:prstClr val="black"/>
                </a:solidFill>
                <a:latin typeface="Barlow" panose="020B0604020202020204" charset="0"/>
                <a:ea typeface="+mn-ea"/>
                <a:cs typeface="+mn-cs"/>
              </a:rPr>
              <a:t> 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prstClr val="black"/>
                </a:solidFill>
                <a:latin typeface="Barlow" panose="020B0604020202020204" charset="0"/>
                <a:ea typeface="+mn-ea"/>
                <a:cs typeface="+mn-cs"/>
              </a:rPr>
              <a:t>10,212 participated in the 1st ever Intercampus Machine Learning competition that involved 95 universities.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prstClr val="black"/>
                </a:solidFill>
                <a:latin typeface="Barlow" panose="020B0604020202020204" charset="0"/>
                <a:ea typeface="+mn-ea"/>
                <a:cs typeface="+mn-cs"/>
              </a:rPr>
              <a:t>12,234 online participants in Data Science course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prstClr val="black"/>
                </a:solidFill>
                <a:latin typeface="Barlow" panose="020B0604020202020204" charset="0"/>
                <a:ea typeface="+mn-ea"/>
                <a:cs typeface="+mn-cs"/>
              </a:rPr>
              <a:t>Over 1,000 have participated in our face to face classes via fully residential all-expense-paid bootcamp, free meet-ups and weekly classes at the AI Hub.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prstClr val="black"/>
                </a:solidFill>
                <a:latin typeface="Barlow" panose="020B0604020202020204" charset="0"/>
                <a:ea typeface="+mn-ea"/>
                <a:cs typeface="+mn-cs"/>
              </a:rPr>
              <a:t> 203 direct job placement, project participation and internship.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prstClr val="black"/>
                </a:solidFill>
                <a:latin typeface="Barlow" panose="020B0604020202020204" charset="0"/>
                <a:ea typeface="+mn-ea"/>
                <a:cs typeface="+mn-cs"/>
              </a:rPr>
              <a:t>4 innovative product ideas that are being pre-incubated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prstClr val="black"/>
                </a:solidFill>
                <a:latin typeface="Barlow" panose="020B0604020202020204" charset="0"/>
                <a:ea typeface="+mn-ea"/>
                <a:cs typeface="+mn-cs"/>
              </a:rPr>
              <a:t>The largest convergence of academia and industry practitioners as mentors to support real-world application of learning.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prstClr val="black"/>
                </a:solidFill>
                <a:latin typeface="Barlow" panose="020B0604020202020204" charset="0"/>
                <a:ea typeface="+mn-ea"/>
                <a:cs typeface="+mn-cs"/>
              </a:rPr>
              <a:t>High impact learning bootcamps, academic engagement and direct job placements (full time, freelance and internships) for young Nigerian data scientists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prstClr val="black"/>
                </a:solidFill>
                <a:latin typeface="Barlow" panose="020B0604020202020204" charset="0"/>
                <a:ea typeface="+mn-ea"/>
                <a:cs typeface="+mn-cs"/>
              </a:rPr>
              <a:t>Strategic partnership with leading firms and </a:t>
            </a:r>
            <a:r>
              <a:rPr lang="en-US" sz="1400" kern="1200" dirty="0" err="1">
                <a:solidFill>
                  <a:prstClr val="black"/>
                </a:solidFill>
                <a:latin typeface="Barlow" panose="020B0604020202020204" charset="0"/>
                <a:ea typeface="+mn-ea"/>
                <a:cs typeface="+mn-cs"/>
              </a:rPr>
              <a:t>organisation</a:t>
            </a:r>
            <a:r>
              <a:rPr lang="en-US" sz="1400" kern="1200" dirty="0">
                <a:solidFill>
                  <a:prstClr val="black"/>
                </a:solidFill>
                <a:latin typeface="Barlow" panose="020B0604020202020204" charset="0"/>
                <a:ea typeface="+mn-ea"/>
                <a:cs typeface="+mn-cs"/>
              </a:rPr>
              <a:t>. </a:t>
            </a:r>
            <a:r>
              <a:rPr lang="en-US" sz="1400" kern="1200" dirty="0" err="1">
                <a:solidFill>
                  <a:prstClr val="black"/>
                </a:solidFill>
                <a:latin typeface="Barlow" panose="020B0604020202020204" charset="0"/>
                <a:ea typeface="+mn-ea"/>
                <a:cs typeface="+mn-cs"/>
              </a:rPr>
              <a:t>e.t.c</a:t>
            </a:r>
            <a:endParaRPr sz="1200" dirty="0">
              <a:latin typeface="Barlow" panose="020B0604020202020204" charset="0"/>
            </a:endParaRPr>
          </a:p>
        </p:txBody>
      </p:sp>
      <p:sp>
        <p:nvSpPr>
          <p:cNvPr id="12" name="Google Shape;91;p14">
            <a:extLst>
              <a:ext uri="{FF2B5EF4-FFF2-40B4-BE49-F238E27FC236}">
                <a16:creationId xmlns:a16="http://schemas.microsoft.com/office/drawing/2014/main" id="{CBC82D94-EB43-483B-AF54-E22E209C2687}"/>
              </a:ext>
            </a:extLst>
          </p:cNvPr>
          <p:cNvSpPr txBox="1">
            <a:spLocks/>
          </p:cNvSpPr>
          <p:nvPr/>
        </p:nvSpPr>
        <p:spPr>
          <a:xfrm>
            <a:off x="1658724" y="228599"/>
            <a:ext cx="5362965" cy="5829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SOME SUCCESS STORIES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33F249-F26F-4565-85FA-78ABEC1F7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821" y="39599"/>
            <a:ext cx="1287379" cy="7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8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" name="Google Shape;91;p14">
            <a:extLst>
              <a:ext uri="{FF2B5EF4-FFF2-40B4-BE49-F238E27FC236}">
                <a16:creationId xmlns:a16="http://schemas.microsoft.com/office/drawing/2014/main" id="{9B18EFA7-A715-44D6-8744-A007C3859AB2}"/>
              </a:ext>
            </a:extLst>
          </p:cNvPr>
          <p:cNvSpPr txBox="1">
            <a:spLocks/>
          </p:cNvSpPr>
          <p:nvPr/>
        </p:nvSpPr>
        <p:spPr>
          <a:xfrm>
            <a:off x="1658724" y="228599"/>
            <a:ext cx="5362965" cy="5829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arlow"/>
              <a:buNone/>
              <a:defRPr sz="4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dirty="0" err="1">
                <a:solidFill>
                  <a:schemeClr val="bg1"/>
                </a:solidFill>
              </a:rPr>
              <a:t>DSN</a:t>
            </a:r>
            <a:r>
              <a:rPr lang="en-US" sz="2400" dirty="0">
                <a:solidFill>
                  <a:schemeClr val="bg1"/>
                </a:solidFill>
              </a:rPr>
              <a:t> AI</a:t>
            </a:r>
            <a:r>
              <a:rPr lang="en-US" sz="2400" baseline="30000" dirty="0">
                <a:solidFill>
                  <a:schemeClr val="bg1"/>
                </a:solidFill>
              </a:rPr>
              <a:t>+ </a:t>
            </a:r>
            <a:r>
              <a:rPr lang="en-US" sz="2400" dirty="0">
                <a:solidFill>
                  <a:schemeClr val="bg1"/>
                </a:solidFill>
              </a:rPr>
              <a:t>COMMUNITY PERKS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FE86C-9BC7-4F95-B3CA-C30F4B6D6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821" y="39599"/>
            <a:ext cx="1287379" cy="7476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135F94-515D-4691-BA6F-622CA6331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262" y="3386083"/>
            <a:ext cx="3014361" cy="1264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9746CA-BC05-4C01-994D-F96D0E320E5B}"/>
              </a:ext>
            </a:extLst>
          </p:cNvPr>
          <p:cNvSpPr txBox="1"/>
          <p:nvPr/>
        </p:nvSpPr>
        <p:spPr>
          <a:xfrm>
            <a:off x="3730220" y="4650440"/>
            <a:ext cx="2812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rlow" panose="020B0604020202020204" charset="0"/>
              </a:rPr>
              <a:t>Free access to 10,000</a:t>
            </a:r>
            <a:r>
              <a:rPr lang="en-US" baseline="30000" dirty="0">
                <a:latin typeface="Barlow" panose="020B0604020202020204" charset="0"/>
              </a:rPr>
              <a:t>+</a:t>
            </a:r>
            <a:r>
              <a:rPr lang="en-US" dirty="0">
                <a:latin typeface="Barlow" panose="020B0604020202020204" charset="0"/>
              </a:rPr>
              <a:t> AI videos from Novice – Advanced tracks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6B251-AC1A-46E1-8FDB-24C778BBC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290" y="1092789"/>
            <a:ext cx="2304428" cy="1615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B39F9F-0510-4884-81F5-F4CCAECB9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4093" y="1092789"/>
            <a:ext cx="2857500" cy="160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7F03F8-6563-4252-A62F-0239DD189664}"/>
              </a:ext>
            </a:extLst>
          </p:cNvPr>
          <p:cNvSpPr txBox="1"/>
          <p:nvPr/>
        </p:nvSpPr>
        <p:spPr>
          <a:xfrm>
            <a:off x="5937956" y="2785528"/>
            <a:ext cx="2812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rlow" panose="020B0604020202020204" charset="0"/>
              </a:rPr>
              <a:t>Collaboration during AI</a:t>
            </a:r>
            <a:r>
              <a:rPr lang="en-US" baseline="30000" dirty="0">
                <a:latin typeface="Barlow" panose="020B0604020202020204" charset="0"/>
              </a:rPr>
              <a:t>+</a:t>
            </a:r>
            <a:r>
              <a:rPr lang="en-US" dirty="0">
                <a:latin typeface="Barlow" panose="020B0604020202020204" charset="0"/>
              </a:rPr>
              <a:t> Meetups and community events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842630-552E-4C7B-B782-B7DD51BD3C40}"/>
              </a:ext>
            </a:extLst>
          </p:cNvPr>
          <p:cNvSpPr txBox="1"/>
          <p:nvPr/>
        </p:nvSpPr>
        <p:spPr>
          <a:xfrm>
            <a:off x="1895663" y="2820351"/>
            <a:ext cx="2812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rlow" panose="020B0604020202020204" charset="0"/>
              </a:rPr>
              <a:t>Access to a pool of AI experts and mentors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861588" y="393475"/>
            <a:ext cx="7060112" cy="8067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5-DAY TRAINING CONTENT</a:t>
            </a:r>
            <a:endParaRPr dirty="0"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33938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Introduction to Machine Learning- Python Basics and </a:t>
            </a:r>
            <a:r>
              <a:rPr lang="en-US" sz="2400" dirty="0" err="1"/>
              <a:t>Jupyter</a:t>
            </a:r>
            <a:r>
              <a:rPr lang="en-US" sz="2400" dirty="0"/>
              <a:t> Notebook Installations /Setup</a:t>
            </a:r>
          </a:p>
          <a:p>
            <a:pPr lvl="0"/>
            <a:r>
              <a:rPr lang="en-US" sz="2400" dirty="0"/>
              <a:t>Introduction to Machine Learning- </a:t>
            </a:r>
            <a:r>
              <a:rPr lang="en-US" sz="2400" dirty="0" err="1"/>
              <a:t>Maths</a:t>
            </a:r>
            <a:r>
              <a:rPr lang="en-US" sz="2400" dirty="0"/>
              <a:t> and Statistics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en-US" sz="2400" dirty="0"/>
              <a:t>Supervised Learning – Regression Algorithms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en-US" sz="2400" dirty="0"/>
              <a:t>Supervised Learning – Classification Algorithms</a:t>
            </a:r>
          </a:p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en-US" sz="2400" dirty="0"/>
              <a:t>Unsupervised Learning – Clustering Algorithms</a:t>
            </a:r>
            <a:endParaRPr sz="2400"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8180944" y="637329"/>
            <a:ext cx="336534" cy="318981"/>
            <a:chOff x="5300400" y="3670175"/>
            <a:chExt cx="421300" cy="399325"/>
          </a:xfrm>
        </p:grpSpPr>
        <p:sp>
          <p:nvSpPr>
            <p:cNvPr id="132" name="Google Shape;132;p1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B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65D5A1E-D7A2-4830-8EB0-4BA7EB499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700" y="400545"/>
            <a:ext cx="1287379" cy="79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99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6;p17">
            <a:extLst>
              <a:ext uri="{FF2B5EF4-FFF2-40B4-BE49-F238E27FC236}">
                <a16:creationId xmlns:a16="http://schemas.microsoft.com/office/drawing/2014/main" id="{032738FD-C400-41BB-AB76-92960B041D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46490" y="1770239"/>
            <a:ext cx="6503811" cy="1603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1. Basic Introductions</a:t>
            </a:r>
            <a:br>
              <a:rPr lang="en" dirty="0"/>
            </a:b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2246490" y="2921461"/>
            <a:ext cx="58149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Introduction to Machine Learning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52934" y="393475"/>
            <a:ext cx="7997466" cy="8067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Machine Learning?</a:t>
            </a:r>
            <a:endParaRPr dirty="0"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4" name="Google Shape;163;p21">
            <a:extLst>
              <a:ext uri="{FF2B5EF4-FFF2-40B4-BE49-F238E27FC236}">
                <a16:creationId xmlns:a16="http://schemas.microsoft.com/office/drawing/2014/main" id="{CF82448A-AACE-443B-8A44-9861AE9BCD55}"/>
              </a:ext>
            </a:extLst>
          </p:cNvPr>
          <p:cNvSpPr txBox="1">
            <a:spLocks/>
          </p:cNvSpPr>
          <p:nvPr/>
        </p:nvSpPr>
        <p:spPr>
          <a:xfrm>
            <a:off x="5070223" y="2044597"/>
            <a:ext cx="3680177" cy="184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Barlow"/>
              <a:buChar char="▪"/>
              <a:defRPr sz="22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Barlow"/>
              <a:buChar char="▫"/>
              <a:defRPr sz="22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Barlow"/>
              <a:buChar char="▫"/>
              <a:defRPr sz="22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Barlow"/>
              <a:buChar char="▫"/>
              <a:defRPr sz="22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Barlow"/>
              <a:buChar char="○"/>
              <a:defRPr sz="22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Barlow"/>
              <a:buChar char="■"/>
              <a:defRPr sz="22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Barlow"/>
              <a:buChar char="●"/>
              <a:defRPr sz="22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Barlow"/>
              <a:buChar char="○"/>
              <a:defRPr sz="22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Barlow"/>
              <a:buChar char="■"/>
              <a:defRPr sz="2200" b="0" i="0" u="none" strike="noStrike" cap="none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88900" indent="0">
              <a:buNone/>
            </a:pPr>
            <a:r>
              <a:rPr lang="en-US" sz="1600" i="1" dirty="0"/>
              <a:t>“A computer program is said to learn from experience E with respect to some class of tasks T and performance measure P if its performance at tasks in T, as measured by P, improves with experience E.” 				…. </a:t>
            </a:r>
            <a:r>
              <a:rPr lang="en-US" sz="1600" b="1" i="1" dirty="0"/>
              <a:t>Tom Mitchell</a:t>
            </a:r>
            <a:endParaRPr lang="en-US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1F4ADF-0C24-4AE0-9DFE-8AC8E743A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589" y="1789653"/>
            <a:ext cx="1943100" cy="23526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9B5A71-8701-404D-8E2C-61C7715C9BC8}"/>
              </a:ext>
            </a:extLst>
          </p:cNvPr>
          <p:cNvSpPr/>
          <p:nvPr/>
        </p:nvSpPr>
        <p:spPr>
          <a:xfrm>
            <a:off x="1701830" y="4339835"/>
            <a:ext cx="70485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0" algn="ctr">
              <a:buNone/>
            </a:pPr>
            <a:r>
              <a:rPr lang="en-US" i="1" dirty="0">
                <a:solidFill>
                  <a:srgbClr val="434343"/>
                </a:solidFill>
                <a:latin typeface="Barlow"/>
                <a:sym typeface="Barlow"/>
              </a:rPr>
              <a:t>Basically, Machine Learning is a branch of Artificial Intelligence (AI), which helps making machines capable of learning from observational data without being explicitly programmed.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ss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859</Words>
  <Application>Microsoft Office PowerPoint</Application>
  <PresentationFormat>On-screen Show (16:9)</PresentationFormat>
  <Paragraphs>109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Barlow</vt:lpstr>
      <vt:lpstr>Arial</vt:lpstr>
      <vt:lpstr>Basset template</vt:lpstr>
      <vt:lpstr>ONE-WEEK HANDS-ON INTRODUCTION TO PYTHON AND MACHINE LEARNING  (Python &amp; ML Basics)</vt:lpstr>
      <vt:lpstr>PowerPoint Presentation</vt:lpstr>
      <vt:lpstr>Meet Me</vt:lpstr>
      <vt:lpstr>PowerPoint Presentation</vt:lpstr>
      <vt:lpstr>PowerPoint Presentation</vt:lpstr>
      <vt:lpstr>PowerPoint Presentation</vt:lpstr>
      <vt:lpstr>5-DAY TRAINING CONTENT</vt:lpstr>
      <vt:lpstr>1. Basic Introductions </vt:lpstr>
      <vt:lpstr>What is Machine Learning?</vt:lpstr>
      <vt:lpstr>See the Differences (AI, ML, DL)</vt:lpstr>
      <vt:lpstr>But why do we need ML or AI since programming exists? </vt:lpstr>
      <vt:lpstr>But why do we need ML or AI? </vt:lpstr>
      <vt:lpstr>ML’s Expansion to Various Domains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head to the labs for hands-on practice of Python basics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IBK</dc:creator>
  <cp:lastModifiedBy>Ibukun Fadahunsi</cp:lastModifiedBy>
  <cp:revision>59</cp:revision>
  <dcterms:modified xsi:type="dcterms:W3CDTF">2019-04-02T13:26:21Z</dcterms:modified>
</cp:coreProperties>
</file>